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73" r:id="rId8"/>
    <p:sldId id="265" r:id="rId9"/>
    <p:sldId id="266" r:id="rId10"/>
    <p:sldId id="267" r:id="rId11"/>
    <p:sldId id="274" r:id="rId12"/>
    <p:sldId id="275" r:id="rId13"/>
    <p:sldId id="278" r:id="rId14"/>
    <p:sldId id="276" r:id="rId15"/>
    <p:sldId id="277" r:id="rId16"/>
    <p:sldId id="271" r:id="rId17"/>
    <p:sldId id="270" r:id="rId18"/>
    <p:sldId id="27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6C8"/>
    <a:srgbClr val="173C67"/>
    <a:srgbClr val="D2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74D26-90FC-B8D0-8AD2-00FD60946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52BB33-9C6B-9EAD-2540-E993CF934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9B844B-540D-FDC9-A95F-31B7457B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F28C5A-6339-9FE3-35F4-A9DC95BD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58FF3B-09A5-1730-45A6-826D6D27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88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C683E-3C25-F643-DDF3-E7CB44FD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1E28F1-7C4E-7879-19AD-F99EE8755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CE1D96-2E78-EBAB-282A-466B15D0D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7531F5-3A71-351E-74EE-E2EC0EC1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6BE7BF-05B1-37C6-73FE-0F80EAB7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67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47C0C0-8C35-A8F9-CF15-FC5C58BB2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A05435-3338-769F-7243-70FF29B8D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95329F-3AC2-91CD-1F9E-ED21C1DF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1EB050-BD9A-F4E0-DDA8-DEF6D33A4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14CA5D-59E9-94B7-305D-74D399D6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47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DC6FA-5A8C-D387-30BC-0AAFEB49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8807C-37FF-3FC1-B129-D31EA0E9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DC14E5-30BF-F659-7DD8-2FDC8157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C6A83C-6A7E-5CC6-35B2-830D3D4E5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861487-156C-19E6-0F1F-1B12928A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34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0518B-2A19-F387-D9A4-D6B4BAE16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498CCD-8771-EE8B-9371-8CE37595C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7B7EAE-9959-01F2-B25B-FC22EAE89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6881BD-23C4-F3DF-5FEF-1B8F26D3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EB39B5-45E6-02F5-4970-A6B75E4A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71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BB3C7-6332-2764-183B-25921C19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8EFB15-1726-E4BD-8931-E0FFCF6A6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8708D0-CD6C-3900-1033-DA086E507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AC7BE0-915D-2678-D13C-967D9E59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CC248AB-2F98-E33E-2E1C-341D76933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D1E8F1-781E-F389-2A2C-F9624DFE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42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2E771-F904-B7DE-EC91-937B707C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36449E-B496-BB6E-DBD2-11B883ED9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2AD8C1-C1A0-315F-AB7E-D38D59D2B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2620EA7-C1B8-4621-096F-087760371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7B0D7-CBBB-B547-9C26-C2EBC8927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C2962AF-E506-E6FE-21E2-2C55DF51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E63EC02-E279-64DD-12C7-CFD18995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2CA8330-084F-386B-CEC4-77A277C9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07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0E1FA-BBBD-483F-9669-E3556736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757CDC7-1763-CE52-957D-1B031D2C2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5C5833D-8642-B86D-87B6-88E3745E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526AEFD-F8CB-DBD3-1271-8910AABA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CD085DD-B20A-7E69-1133-4A643503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5B24D9-3278-9713-DD73-68D53FFB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2334A9-9C0F-6B37-F108-85B1FF56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42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92D3B-F58D-7B92-4B7E-3223E1502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17D0B-916A-57C7-9CA2-F742CD4B7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201393-D9FA-8B7A-D498-FEB31C546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3FF194-6C47-E939-B197-294FD876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6F1370-4F95-EC8F-A610-BE9B5D38B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C6F284-FAFB-86A8-0AB2-9774AF74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952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E8E0D-435F-B3D6-99FF-33FEA624B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1FBCD52-DE49-D1DC-6397-5306CD1C7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A4B83-FFA2-DBF5-24B2-A03341784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6FE025-2388-951A-6FAD-F159427A6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6D3664-6237-89B5-D5BA-31F26F97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4FECF4-3636-2A44-4532-1D48285F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08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C6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4AD896F-3D1C-4F20-0187-C61732FE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DDCD5C-7F74-311D-EEB1-6434334D6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DCB810-7487-9A77-C7B3-E757B3FA78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E9431-0D16-46DC-B065-ADBE50BDC79B}" type="datetimeFigureOut">
              <a:rPr lang="pt-BR" smtClean="0"/>
              <a:t>27/09/2024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80A7D0-2EC8-8B64-69F6-ABAEB04C4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A2A8B1-4B95-5AF6-A408-B675FD9B2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D5736-9AAB-4E63-A99A-BE73326FA4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13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grofogl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eng-viniciussouz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labmaker-tech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microsoft.com/office/2007/relationships/hdphoto" Target="../media/hdphoto2.wdp"/><Relationship Id="rId26" Type="http://schemas.microsoft.com/office/2007/relationships/hdphoto" Target="../media/hdphoto6.wdp"/><Relationship Id="rId3" Type="http://schemas.openxmlformats.org/officeDocument/2006/relationships/image" Target="../media/image10.png"/><Relationship Id="rId21" Type="http://schemas.openxmlformats.org/officeDocument/2006/relationships/image" Target="../media/image26.png"/><Relationship Id="rId34" Type="http://schemas.openxmlformats.org/officeDocument/2006/relationships/image" Target="../media/image3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microsoft.com/office/2007/relationships/hdphoto" Target="../media/hdphoto9.wdp"/><Relationship Id="rId38" Type="http://schemas.microsoft.com/office/2007/relationships/hdphoto" Target="../media/hdphoto11.wdp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microsoft.com/office/2007/relationships/hdphoto" Target="../media/hdphoto3.wdp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microsoft.com/office/2007/relationships/hdphoto" Target="../media/hdphoto5.wdp"/><Relationship Id="rId32" Type="http://schemas.openxmlformats.org/officeDocument/2006/relationships/image" Target="../media/image32.png"/><Relationship Id="rId37" Type="http://schemas.openxmlformats.org/officeDocument/2006/relationships/image" Target="../media/image34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27.png"/><Relationship Id="rId28" Type="http://schemas.microsoft.com/office/2007/relationships/hdphoto" Target="../media/hdphoto7.wdp"/><Relationship Id="rId36" Type="http://schemas.openxmlformats.org/officeDocument/2006/relationships/image" Target="../media/image1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microsoft.com/office/2007/relationships/hdphoto" Target="../media/hdphoto4.wdp"/><Relationship Id="rId27" Type="http://schemas.openxmlformats.org/officeDocument/2006/relationships/image" Target="../media/image29.png"/><Relationship Id="rId30" Type="http://schemas.microsoft.com/office/2007/relationships/hdphoto" Target="../media/hdphoto8.wdp"/><Relationship Id="rId35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5257553-B634-A2EC-CBEA-E3DD6961F8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73C67">
                  <a:shade val="30000"/>
                  <a:satMod val="115000"/>
                </a:srgbClr>
              </a:gs>
              <a:gs pos="50000">
                <a:srgbClr val="173C67">
                  <a:shade val="67500"/>
                  <a:satMod val="115000"/>
                </a:srgbClr>
              </a:gs>
              <a:gs pos="100000">
                <a:srgbClr val="173C6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D66DD62-5C16-7291-7CB8-7C7DCC9B5F42}"/>
              </a:ext>
            </a:extLst>
          </p:cNvPr>
          <p:cNvSpPr txBox="1"/>
          <p:nvPr/>
        </p:nvSpPr>
        <p:spPr>
          <a:xfrm>
            <a:off x="554182" y="3743754"/>
            <a:ext cx="11083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i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D29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MakerIoT</a:t>
            </a:r>
            <a:r>
              <a:rPr lang="pt-BR" sz="60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D29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Da ideia ao protótipo </a:t>
            </a:r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F8AE7499-695C-95DA-EC95-2F00B19BA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78" y="58933"/>
            <a:ext cx="4962841" cy="25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71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11602087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Conhecendo o ESP32-S3 Zero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ED0282-C1C5-6A3A-6399-AB04729CB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4" t="17370" r="4088" b="19388"/>
          <a:stretch/>
        </p:blipFill>
        <p:spPr>
          <a:xfrm>
            <a:off x="2217156" y="1199188"/>
            <a:ext cx="7757688" cy="536193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79EBE2-84B4-74BD-C115-554D1B34CB9F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8CF3698A-4D2E-AE0F-8AB6-5DC0C73C5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83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11602087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Baixando e instalando o Arduino IDE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51A4044-5790-D3C1-442E-0C0A3DE3EC0D}"/>
              </a:ext>
            </a:extLst>
          </p:cNvPr>
          <p:cNvSpPr txBox="1"/>
          <p:nvPr/>
        </p:nvSpPr>
        <p:spPr>
          <a:xfrm>
            <a:off x="4243082" y="6355966"/>
            <a:ext cx="3705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https://www.arduino.cc/en/software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53C99D9-FBD1-CE00-8BA1-656293AA8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11" t="13192" r="29197" b="15798"/>
          <a:stretch/>
        </p:blipFill>
        <p:spPr>
          <a:xfrm>
            <a:off x="3256364" y="1201714"/>
            <a:ext cx="5679273" cy="512877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52D99AA-54AB-CA53-F748-7BDC186AE332}"/>
              </a:ext>
            </a:extLst>
          </p:cNvPr>
          <p:cNvSpPr/>
          <p:nvPr/>
        </p:nvSpPr>
        <p:spPr>
          <a:xfrm>
            <a:off x="4471332" y="1199188"/>
            <a:ext cx="654341" cy="252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C27822D-DB7C-8974-592A-F39FE542E3BA}"/>
              </a:ext>
            </a:extLst>
          </p:cNvPr>
          <p:cNvSpPr/>
          <p:nvPr/>
        </p:nvSpPr>
        <p:spPr>
          <a:xfrm>
            <a:off x="6729369" y="3640048"/>
            <a:ext cx="2062293" cy="1393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8B77A49-07DC-1CEF-7AD3-A5D02C39ABC1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750753B6-3189-CDB2-4AAD-F1E8CDC8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6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CE0FF0D-BA33-9813-1E2C-94160D57496F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11602087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Instalando recursos Arduino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7DAC76-0DC6-261C-D3E0-9668F83C12D0}"/>
              </a:ext>
            </a:extLst>
          </p:cNvPr>
          <p:cNvSpPr txBox="1"/>
          <p:nvPr/>
        </p:nvSpPr>
        <p:spPr>
          <a:xfrm>
            <a:off x="1522854" y="4657910"/>
            <a:ext cx="53078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https://dl.espressif.com/dl/package_esp32_index.json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BBA343D-8817-CBE5-5B21-C91432F76281}"/>
              </a:ext>
            </a:extLst>
          </p:cNvPr>
          <p:cNvGrpSpPr/>
          <p:nvPr/>
        </p:nvGrpSpPr>
        <p:grpSpPr>
          <a:xfrm>
            <a:off x="7012709" y="1193993"/>
            <a:ext cx="1921038" cy="5244991"/>
            <a:chOff x="757185" y="1186663"/>
            <a:chExt cx="1921038" cy="5244991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7EB804C-C889-B6E2-A8BA-BA6590128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00" r="80935"/>
            <a:stretch/>
          </p:blipFill>
          <p:spPr>
            <a:xfrm>
              <a:off x="757185" y="1186663"/>
              <a:ext cx="1921038" cy="5244991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01A4015-8ACD-826C-5BDE-F59209598CF1}"/>
                </a:ext>
              </a:extLst>
            </p:cNvPr>
            <p:cNvSpPr/>
            <p:nvPr/>
          </p:nvSpPr>
          <p:spPr>
            <a:xfrm>
              <a:off x="774535" y="1720907"/>
              <a:ext cx="229343" cy="2083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328877C-3C37-E2FF-C378-A4A1B84B4542}"/>
                </a:ext>
              </a:extLst>
            </p:cNvPr>
            <p:cNvSpPr/>
            <p:nvPr/>
          </p:nvSpPr>
          <p:spPr>
            <a:xfrm>
              <a:off x="1003878" y="2827020"/>
              <a:ext cx="1674345" cy="877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1F2B8B9-35F5-7A62-370A-0E034D079EF7}"/>
              </a:ext>
            </a:extLst>
          </p:cNvPr>
          <p:cNvGrpSpPr/>
          <p:nvPr/>
        </p:nvGrpSpPr>
        <p:grpSpPr>
          <a:xfrm>
            <a:off x="141922" y="1314788"/>
            <a:ext cx="1550145" cy="2208216"/>
            <a:chOff x="253017" y="1385338"/>
            <a:chExt cx="1550145" cy="2208216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578D2D5-B339-5FEC-E1B4-6523D0A48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902" b="70564"/>
            <a:stretch/>
          </p:blipFill>
          <p:spPr>
            <a:xfrm>
              <a:off x="264919" y="1385338"/>
              <a:ext cx="1538243" cy="2208216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87276B4D-F8D1-3E2D-E7AF-33C1F0024D85}"/>
                </a:ext>
              </a:extLst>
            </p:cNvPr>
            <p:cNvSpPr/>
            <p:nvPr/>
          </p:nvSpPr>
          <p:spPr>
            <a:xfrm>
              <a:off x="261634" y="1538254"/>
              <a:ext cx="211033" cy="143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6BA3FEE1-6599-EA59-800B-54300B0B9AB5}"/>
                </a:ext>
              </a:extLst>
            </p:cNvPr>
            <p:cNvSpPr/>
            <p:nvPr/>
          </p:nvSpPr>
          <p:spPr>
            <a:xfrm>
              <a:off x="253017" y="3008059"/>
              <a:ext cx="1522135" cy="1910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161F0BE5-38CE-0E19-C662-A35A82D0B9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50" t="27291" r="29696" b="24022"/>
          <a:stretch/>
        </p:blipFill>
        <p:spPr>
          <a:xfrm>
            <a:off x="1874107" y="1226696"/>
            <a:ext cx="4956562" cy="321530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7246381-444D-57CF-62C3-5FAAE0D5AD0A}"/>
              </a:ext>
            </a:extLst>
          </p:cNvPr>
          <p:cNvSpPr/>
          <p:nvPr/>
        </p:nvSpPr>
        <p:spPr>
          <a:xfrm>
            <a:off x="3302545" y="3558119"/>
            <a:ext cx="2966211" cy="191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ADEDB58-0188-A58C-501D-65CE2C3494CD}"/>
              </a:ext>
            </a:extLst>
          </p:cNvPr>
          <p:cNvSpPr/>
          <p:nvPr/>
        </p:nvSpPr>
        <p:spPr>
          <a:xfrm>
            <a:off x="6243101" y="3965095"/>
            <a:ext cx="484998" cy="254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5355E10D-E8F8-34AB-8C3E-4265B7AE230E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1664057" y="2834350"/>
            <a:ext cx="210050" cy="1986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AF78D1D-D2AA-BBA9-443A-FF00D3EB8F2C}"/>
              </a:ext>
            </a:extLst>
          </p:cNvPr>
          <p:cNvCxnSpPr>
            <a:cxnSpLocks/>
            <a:stCxn id="9" idx="0"/>
            <a:endCxn id="24" idx="2"/>
          </p:cNvCxnSpPr>
          <p:nvPr/>
        </p:nvCxnSpPr>
        <p:spPr>
          <a:xfrm flipV="1">
            <a:off x="4176762" y="3749189"/>
            <a:ext cx="608889" cy="908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m 38">
            <a:extLst>
              <a:ext uri="{FF2B5EF4-FFF2-40B4-BE49-F238E27FC236}">
                <a16:creationId xmlns:a16="http://schemas.microsoft.com/office/drawing/2014/main" id="{12948E94-6A27-6A38-7C3B-14EF2E22FD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59" r="80724"/>
          <a:stretch/>
        </p:blipFill>
        <p:spPr>
          <a:xfrm>
            <a:off x="9298032" y="1210265"/>
            <a:ext cx="1947470" cy="5244991"/>
          </a:xfrm>
          <a:prstGeom prst="rect">
            <a:avLst/>
          </a:prstGeom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7E359D12-47C2-5D62-FFB8-117CB1A52A48}"/>
              </a:ext>
            </a:extLst>
          </p:cNvPr>
          <p:cNvSpPr/>
          <p:nvPr/>
        </p:nvSpPr>
        <p:spPr>
          <a:xfrm>
            <a:off x="9313265" y="1989694"/>
            <a:ext cx="229343" cy="208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AE04708-1594-4814-1A56-0510CCC84DEE}"/>
              </a:ext>
            </a:extLst>
          </p:cNvPr>
          <p:cNvSpPr/>
          <p:nvPr/>
        </p:nvSpPr>
        <p:spPr>
          <a:xfrm>
            <a:off x="9532081" y="5027242"/>
            <a:ext cx="1674345" cy="87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D6B7C00-045A-ED1D-9733-639932998DD4}"/>
              </a:ext>
            </a:extLst>
          </p:cNvPr>
          <p:cNvSpPr txBox="1"/>
          <p:nvPr/>
        </p:nvSpPr>
        <p:spPr>
          <a:xfrm>
            <a:off x="-87424" y="1354815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0662119-C2F7-428E-81E7-E25A63DB0423}"/>
              </a:ext>
            </a:extLst>
          </p:cNvPr>
          <p:cNvSpPr txBox="1"/>
          <p:nvPr/>
        </p:nvSpPr>
        <p:spPr>
          <a:xfrm>
            <a:off x="-90947" y="2817419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EB7A2CA-CB09-C889-DA71-1F2ABE79AB97}"/>
              </a:ext>
            </a:extLst>
          </p:cNvPr>
          <p:cNvSpPr txBox="1"/>
          <p:nvPr/>
        </p:nvSpPr>
        <p:spPr>
          <a:xfrm>
            <a:off x="4502933" y="3205226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4B1AE8E-9D78-646E-DC4A-0481D1938873}"/>
              </a:ext>
            </a:extLst>
          </p:cNvPr>
          <p:cNvSpPr txBox="1"/>
          <p:nvPr/>
        </p:nvSpPr>
        <p:spPr>
          <a:xfrm>
            <a:off x="6355309" y="4148277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CE0A7DD-1B03-EF99-EFFF-EB02A66B19A1}"/>
              </a:ext>
            </a:extLst>
          </p:cNvPr>
          <p:cNvSpPr txBox="1"/>
          <p:nvPr/>
        </p:nvSpPr>
        <p:spPr>
          <a:xfrm>
            <a:off x="1225290" y="4664589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4203C4D-5549-1540-78F8-D970D35C7B02}"/>
              </a:ext>
            </a:extLst>
          </p:cNvPr>
          <p:cNvSpPr txBox="1"/>
          <p:nvPr/>
        </p:nvSpPr>
        <p:spPr>
          <a:xfrm>
            <a:off x="6789539" y="1620362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D57BEB5-00EC-9C15-8FC8-C6C80EB3EC0E}"/>
              </a:ext>
            </a:extLst>
          </p:cNvPr>
          <p:cNvSpPr txBox="1"/>
          <p:nvPr/>
        </p:nvSpPr>
        <p:spPr>
          <a:xfrm>
            <a:off x="9033615" y="1909204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19A72122-24CE-5B5D-E249-8C7F799CAF0D}"/>
              </a:ext>
            </a:extLst>
          </p:cNvPr>
          <p:cNvSpPr txBox="1"/>
          <p:nvPr/>
        </p:nvSpPr>
        <p:spPr>
          <a:xfrm>
            <a:off x="8213097" y="3374412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0E763C6-6638-4688-8A8E-5DE6FD37C321}"/>
              </a:ext>
            </a:extLst>
          </p:cNvPr>
          <p:cNvSpPr txBox="1"/>
          <p:nvPr/>
        </p:nvSpPr>
        <p:spPr>
          <a:xfrm>
            <a:off x="10563397" y="5555337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981E3E38-D54E-8879-0ABB-FDFBA20BA524}"/>
              </a:ext>
            </a:extLst>
          </p:cNvPr>
          <p:cNvSpPr/>
          <p:nvPr/>
        </p:nvSpPr>
        <p:spPr>
          <a:xfrm>
            <a:off x="7734332" y="3474437"/>
            <a:ext cx="520398" cy="224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8FAD82A0-158A-8AD5-4518-6478174F713D}"/>
              </a:ext>
            </a:extLst>
          </p:cNvPr>
          <p:cNvSpPr/>
          <p:nvPr/>
        </p:nvSpPr>
        <p:spPr>
          <a:xfrm>
            <a:off x="10021256" y="5656337"/>
            <a:ext cx="520398" cy="224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CA353289-45A1-307B-C721-5B9F6E101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CE0FF0D-BA33-9813-1E2C-94160D57496F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11602087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Instalando recursos Arduino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12948E94-6A27-6A38-7C3B-14EF2E22F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" r="80724"/>
          <a:stretch/>
        </p:blipFill>
        <p:spPr>
          <a:xfrm>
            <a:off x="8996028" y="1277377"/>
            <a:ext cx="1947470" cy="5244991"/>
          </a:xfrm>
          <a:prstGeom prst="rect">
            <a:avLst/>
          </a:prstGeom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7E359D12-47C2-5D62-FFB8-117CB1A52A48}"/>
              </a:ext>
            </a:extLst>
          </p:cNvPr>
          <p:cNvSpPr/>
          <p:nvPr/>
        </p:nvSpPr>
        <p:spPr>
          <a:xfrm>
            <a:off x="9002872" y="2056806"/>
            <a:ext cx="229343" cy="208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AE04708-1594-4814-1A56-0510CCC84DEE}"/>
              </a:ext>
            </a:extLst>
          </p:cNvPr>
          <p:cNvSpPr/>
          <p:nvPr/>
        </p:nvSpPr>
        <p:spPr>
          <a:xfrm>
            <a:off x="9230077" y="5094354"/>
            <a:ext cx="1674345" cy="87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D57BEB5-00EC-9C15-8FC8-C6C80EB3EC0E}"/>
              </a:ext>
            </a:extLst>
          </p:cNvPr>
          <p:cNvSpPr txBox="1"/>
          <p:nvPr/>
        </p:nvSpPr>
        <p:spPr>
          <a:xfrm>
            <a:off x="8731611" y="1976316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0E763C6-6638-4688-8A8E-5DE6FD37C321}"/>
              </a:ext>
            </a:extLst>
          </p:cNvPr>
          <p:cNvSpPr txBox="1"/>
          <p:nvPr/>
        </p:nvSpPr>
        <p:spPr>
          <a:xfrm>
            <a:off x="10261393" y="5622449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8FAD82A0-158A-8AD5-4518-6478174F713D}"/>
              </a:ext>
            </a:extLst>
          </p:cNvPr>
          <p:cNvSpPr/>
          <p:nvPr/>
        </p:nvSpPr>
        <p:spPr>
          <a:xfrm>
            <a:off x="9719252" y="5723449"/>
            <a:ext cx="520398" cy="224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CA353289-45A1-307B-C721-5B9F6E101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A2ED84C-CBB0-A243-331E-E7902CC64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" r="81284" b="88330"/>
          <a:stretch/>
        </p:blipFill>
        <p:spPr>
          <a:xfrm>
            <a:off x="805343" y="1215459"/>
            <a:ext cx="4349278" cy="142793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22CAB2-382A-DCEE-73C3-3C6EE73763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04" t="17259" r="17475" b="13355"/>
          <a:stretch/>
        </p:blipFill>
        <p:spPr>
          <a:xfrm>
            <a:off x="802576" y="2814144"/>
            <a:ext cx="5397882" cy="390535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EB5DC-3C83-F1E0-6D62-5830B2580C95}"/>
              </a:ext>
            </a:extLst>
          </p:cNvPr>
          <p:cNvSpPr/>
          <p:nvPr/>
        </p:nvSpPr>
        <p:spPr>
          <a:xfrm>
            <a:off x="2294781" y="2180855"/>
            <a:ext cx="2816187" cy="36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5DF8D3-265A-8892-E7BB-914077C1121D}"/>
              </a:ext>
            </a:extLst>
          </p:cNvPr>
          <p:cNvSpPr txBox="1"/>
          <p:nvPr/>
        </p:nvSpPr>
        <p:spPr>
          <a:xfrm>
            <a:off x="5176039" y="2180988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E0BCD89-1115-B8C4-445A-1114B166E8BD}"/>
              </a:ext>
            </a:extLst>
          </p:cNvPr>
          <p:cNvSpPr/>
          <p:nvPr/>
        </p:nvSpPr>
        <p:spPr>
          <a:xfrm>
            <a:off x="2294781" y="1753529"/>
            <a:ext cx="2816187" cy="36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0588F85-5059-DB13-9928-41640A13104E}"/>
              </a:ext>
            </a:extLst>
          </p:cNvPr>
          <p:cNvSpPr txBox="1"/>
          <p:nvPr/>
        </p:nvSpPr>
        <p:spPr>
          <a:xfrm>
            <a:off x="5176039" y="1753662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661E6E9-CADB-4BD2-4A39-49289CAC6367}"/>
              </a:ext>
            </a:extLst>
          </p:cNvPr>
          <p:cNvSpPr/>
          <p:nvPr/>
        </p:nvSpPr>
        <p:spPr>
          <a:xfrm>
            <a:off x="946498" y="3889239"/>
            <a:ext cx="2484599" cy="36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5C0D6B3-34DC-2D7B-2A81-090E7756E9F2}"/>
              </a:ext>
            </a:extLst>
          </p:cNvPr>
          <p:cNvSpPr txBox="1"/>
          <p:nvPr/>
        </p:nvSpPr>
        <p:spPr>
          <a:xfrm>
            <a:off x="3453346" y="3889239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14E185F-735C-60C2-741D-6ABB3B4EB980}"/>
              </a:ext>
            </a:extLst>
          </p:cNvPr>
          <p:cNvSpPr/>
          <p:nvPr/>
        </p:nvSpPr>
        <p:spPr>
          <a:xfrm>
            <a:off x="946497" y="5503908"/>
            <a:ext cx="2484599" cy="36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D39EF40-8572-96E2-FA8C-B911A5EC3A72}"/>
              </a:ext>
            </a:extLst>
          </p:cNvPr>
          <p:cNvSpPr txBox="1"/>
          <p:nvPr/>
        </p:nvSpPr>
        <p:spPr>
          <a:xfrm>
            <a:off x="3453346" y="5474545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5FFC8C3-442A-DC23-892F-1F4F776C3A94}"/>
              </a:ext>
            </a:extLst>
          </p:cNvPr>
          <p:cNvSpPr/>
          <p:nvPr/>
        </p:nvSpPr>
        <p:spPr>
          <a:xfrm>
            <a:off x="5458756" y="6274124"/>
            <a:ext cx="547761" cy="306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68BC1B3-5213-CF86-201C-8CD871906AF1}"/>
              </a:ext>
            </a:extLst>
          </p:cNvPr>
          <p:cNvSpPr txBox="1"/>
          <p:nvPr/>
        </p:nvSpPr>
        <p:spPr>
          <a:xfrm>
            <a:off x="5988217" y="6242897"/>
            <a:ext cx="2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943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11602087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Desenvolvimento de um Projeto IoT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6019F7-C79F-3FF2-67A7-14F3CAF31DBA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90052AB-02CB-CEFE-6F50-FA839532C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2" t="10780" r="70000" b="45668"/>
          <a:stretch/>
        </p:blipFill>
        <p:spPr>
          <a:xfrm>
            <a:off x="104500" y="1384163"/>
            <a:ext cx="5592971" cy="496630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8F371DA-DF48-4A62-3AE7-37257898D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7" t="17116" r="50000" b="14664"/>
          <a:stretch/>
        </p:blipFill>
        <p:spPr>
          <a:xfrm>
            <a:off x="5779766" y="1384817"/>
            <a:ext cx="6323436" cy="4976681"/>
          </a:xfrm>
          <a:prstGeom prst="rect">
            <a:avLst/>
          </a:prstGeom>
        </p:spPr>
      </p:pic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D218FD67-FFD5-FA41-C0AB-F2F227C0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1B96A09-BF72-11A6-4850-86C86D69C2C4}"/>
              </a:ext>
            </a:extLst>
          </p:cNvPr>
          <p:cNvSpPr/>
          <p:nvPr/>
        </p:nvSpPr>
        <p:spPr>
          <a:xfrm>
            <a:off x="1927213" y="3324199"/>
            <a:ext cx="1159936" cy="209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E284B6F-EDAE-9C8C-8A52-B92C2145C0D2}"/>
              </a:ext>
            </a:extLst>
          </p:cNvPr>
          <p:cNvSpPr/>
          <p:nvPr/>
        </p:nvSpPr>
        <p:spPr>
          <a:xfrm>
            <a:off x="2239610" y="3536794"/>
            <a:ext cx="1233432" cy="209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42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11602087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Desenvolvimento de um Projeto IoT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0F4AED-4D4C-62F4-64CF-7855949DE401}"/>
              </a:ext>
            </a:extLst>
          </p:cNvPr>
          <p:cNvSpPr txBox="1"/>
          <p:nvPr/>
        </p:nvSpPr>
        <p:spPr>
          <a:xfrm>
            <a:off x="6574617" y="5408645"/>
            <a:ext cx="5364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/</a:t>
            </a:r>
            <a:r>
              <a:rPr lang="pt-BR" sz="2800" dirty="0" err="1"/>
              <a:t>vinihsouza</a:t>
            </a:r>
            <a:r>
              <a:rPr lang="pt-BR" sz="2800" dirty="0"/>
              <a:t>/LabMakerTechESP32S3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A58F7F04-6083-7480-FCE9-6B32AB28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7802" r="7290" b="7739"/>
          <a:stretch/>
        </p:blipFill>
        <p:spPr>
          <a:xfrm>
            <a:off x="7223878" y="2083370"/>
            <a:ext cx="3283069" cy="326955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78F47E5-CA3B-75B1-DF36-99E25A35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54" y="5213322"/>
            <a:ext cx="857304" cy="85730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16019F7-C79F-3FF2-67A7-14F3CAF31DBA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057724-1F52-8112-E3AF-EA0AF04F0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9" t="40758" r="71032" b="3476"/>
          <a:stretch/>
        </p:blipFill>
        <p:spPr>
          <a:xfrm>
            <a:off x="253320" y="1209105"/>
            <a:ext cx="4753257" cy="5391942"/>
          </a:xfrm>
          <a:prstGeom prst="rect">
            <a:avLst/>
          </a:prstGeom>
        </p:spPr>
      </p:pic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17962319-9AF0-AC62-D8AC-288E4D43F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86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11602087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Modelagem de um Case para o Projeto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DADF4-D466-4521-207B-B1232399731F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C1882474-1F5F-7C71-C180-5AC24BA71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244E1F-A904-8249-F6CC-F85B56DF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48" y="2631297"/>
            <a:ext cx="2757262" cy="27572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56B64CB-5495-90C1-8FCB-F7EB6D5A2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795" y="1705607"/>
            <a:ext cx="3613918" cy="460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0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11602087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Exemplos de Aplicação do Projeto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89773B-A439-5B51-82DD-8FB2AECA88B8}"/>
              </a:ext>
            </a:extLst>
          </p:cNvPr>
          <p:cNvSpPr txBox="1"/>
          <p:nvPr/>
        </p:nvSpPr>
        <p:spPr>
          <a:xfrm>
            <a:off x="638174" y="1438186"/>
            <a:ext cx="816187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Automação residencial (ex.: controle de iluminação): </a:t>
            </a:r>
            <a:r>
              <a:rPr lang="pt-BR" dirty="0"/>
              <a:t>Utilizando o ESP32-S3 e o controle via </a:t>
            </a:r>
            <a:r>
              <a:rPr lang="pt-BR" dirty="0" err="1"/>
              <a:t>webserver</a:t>
            </a:r>
            <a:r>
              <a:rPr lang="pt-BR" dirty="0"/>
              <a:t>, é possível controlar a iluminação da casa remotamente, permitindo o ajuste da cor do LED de acordo com o ambiente ou criar cenas automatizadas.</a:t>
            </a:r>
          </a:p>
          <a:p>
            <a:endParaRPr lang="pt-BR" dirty="0"/>
          </a:p>
          <a:p>
            <a:r>
              <a:rPr lang="pt-BR" b="1" dirty="0"/>
              <a:t>Projetos educacionais e ensino de eletrônica</a:t>
            </a:r>
            <a:r>
              <a:rPr lang="pt-BR" dirty="0"/>
              <a:t>: Este projeto pode ser utilizado em salas de aula para ensinar conceitos de IoT, programação e eletrônica para estudantes. A possibilidade de controlar o LED RGB torna a experiência interativa e visualmente impactante.</a:t>
            </a:r>
          </a:p>
          <a:p>
            <a:endParaRPr lang="pt-BR" dirty="0"/>
          </a:p>
          <a:p>
            <a:r>
              <a:rPr lang="pt-BR" b="1" dirty="0"/>
              <a:t>Uso em </a:t>
            </a:r>
            <a:r>
              <a:rPr lang="pt-BR" b="1" i="1" dirty="0" err="1"/>
              <a:t>wearables</a:t>
            </a:r>
            <a:r>
              <a:rPr lang="pt-BR" b="1" dirty="0"/>
              <a:t> e dispositivos de monitoramento remoto:</a:t>
            </a:r>
            <a:r>
              <a:rPr lang="pt-BR" dirty="0"/>
              <a:t> Pequenos dispositivos vestíveis podem ser construídos com LEDs RGB e controlados via Bluetooth ou Wi-Fi para diferentes finalidades, como </a:t>
            </a:r>
            <a:r>
              <a:rPr lang="pt-BR" i="1" dirty="0"/>
              <a:t>fitness </a:t>
            </a:r>
            <a:r>
              <a:rPr lang="pt-BR" i="1" dirty="0" err="1"/>
              <a:t>trackers</a:t>
            </a:r>
            <a:r>
              <a:rPr lang="pt-BR" i="1" dirty="0"/>
              <a:t> </a:t>
            </a:r>
            <a:r>
              <a:rPr lang="pt-BR" dirty="0"/>
              <a:t>ou acessórios de moda tecnológica.</a:t>
            </a:r>
          </a:p>
          <a:p>
            <a:endParaRPr lang="pt-BR" dirty="0"/>
          </a:p>
          <a:p>
            <a:r>
              <a:rPr lang="pt-BR" b="1" dirty="0"/>
              <a:t>Dispositivos de monitoramento remoto: </a:t>
            </a:r>
            <a:r>
              <a:rPr lang="pt-BR" dirty="0"/>
              <a:t>O ESP32-S3 pode ser usado em aplicações de monitoramento ambiental (ex.: temperatura e umidade), esses dados podem ser visualizados via um painel web (dashboard), utilizando o LED RGB como indicador de condições (ex.: verde para "normal" e vermelho para "alerta").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7D54E98-38DE-8E42-0C9D-E25981B8B94B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43A8C97-D9D0-5A39-ACAE-010295B26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79"/>
          <a:stretch/>
        </p:blipFill>
        <p:spPr>
          <a:xfrm>
            <a:off x="9379801" y="2749145"/>
            <a:ext cx="2035165" cy="116646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AC6AD2-99BD-05CA-28F5-404346B6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269" y="1304360"/>
            <a:ext cx="1254115" cy="125411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A2ED02E-73EB-34A7-509C-EF6F83990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33" t="17007" r="29285" b="3362"/>
          <a:stretch/>
        </p:blipFill>
        <p:spPr>
          <a:xfrm>
            <a:off x="9770327" y="4082856"/>
            <a:ext cx="1286596" cy="11664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1116243-CD55-4AB2-E205-79243F79A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0196" y="1304360"/>
            <a:ext cx="1254115" cy="12541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A323014-F9E8-A0D8-EAE3-0650A39DA4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973" r="4509" b="27755"/>
          <a:stretch/>
        </p:blipFill>
        <p:spPr>
          <a:xfrm>
            <a:off x="9307170" y="5430803"/>
            <a:ext cx="2212910" cy="933272"/>
          </a:xfrm>
          <a:prstGeom prst="rect">
            <a:avLst/>
          </a:prstGeom>
        </p:spPr>
      </p:pic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375F2DCA-9253-2A41-230E-A06E3E11C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80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5257553-B634-A2EC-CBEA-E3DD6961F8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73C67">
                  <a:shade val="30000"/>
                  <a:satMod val="115000"/>
                </a:srgbClr>
              </a:gs>
              <a:gs pos="50000">
                <a:srgbClr val="173C67">
                  <a:shade val="67500"/>
                  <a:satMod val="115000"/>
                </a:srgbClr>
              </a:gs>
              <a:gs pos="100000">
                <a:srgbClr val="173C6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D66DD62-5C16-7291-7CB8-7C7DCC9B5F42}"/>
              </a:ext>
            </a:extLst>
          </p:cNvPr>
          <p:cNvSpPr txBox="1"/>
          <p:nvPr/>
        </p:nvSpPr>
        <p:spPr>
          <a:xfrm>
            <a:off x="554181" y="3208169"/>
            <a:ext cx="110836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D29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Obrigado!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61C129B1-8F25-360B-B083-25999AB49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77" y="84100"/>
            <a:ext cx="4962841" cy="25624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5CF504-275B-4441-116F-6DCA7AB8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354" y="4799716"/>
            <a:ext cx="1913286" cy="19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6E3A546-4D9A-DD61-7A2E-E9E880C29DD8}"/>
              </a:ext>
            </a:extLst>
          </p:cNvPr>
          <p:cNvSpPr txBox="1">
            <a:spLocks/>
          </p:cNvSpPr>
          <p:nvPr/>
        </p:nvSpPr>
        <p:spPr>
          <a:xfrm>
            <a:off x="1080834" y="1786666"/>
            <a:ext cx="5015166" cy="3862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dirty="0"/>
              <a:t>Físico pela UNICAMP</a:t>
            </a:r>
          </a:p>
          <a:p>
            <a:pPr marL="285750" indent="-285750"/>
            <a:r>
              <a:rPr lang="pt-BR" dirty="0"/>
              <a:t>Educador </a:t>
            </a:r>
            <a:r>
              <a:rPr lang="pt-BR" dirty="0" err="1"/>
              <a:t>Maker</a:t>
            </a:r>
            <a:endParaRPr lang="pt-BR" dirty="0"/>
          </a:p>
          <a:p>
            <a:pPr marL="285750" indent="-285750"/>
            <a:r>
              <a:rPr lang="pt-BR" dirty="0"/>
              <a:t>Membro do Laboratório Hacker de Campinas – LHC</a:t>
            </a:r>
          </a:p>
          <a:p>
            <a:pPr marL="285750" indent="-285750"/>
            <a:r>
              <a:rPr lang="pt-BR" dirty="0"/>
              <a:t>Professor Robótica e Física no SESI SP​</a:t>
            </a:r>
          </a:p>
          <a:p>
            <a:pPr marL="285750" indent="-285750"/>
            <a:r>
              <a:rPr lang="pt-BR" dirty="0"/>
              <a:t>CPO da </a:t>
            </a:r>
            <a:r>
              <a:rPr lang="pt-BR" dirty="0" err="1"/>
              <a:t>LabMaker.Tech</a:t>
            </a:r>
            <a:endParaRPr lang="pt-BR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510A419-B40C-2CE0-75B2-25B4736B7117}"/>
              </a:ext>
            </a:extLst>
          </p:cNvPr>
          <p:cNvSpPr txBox="1">
            <a:spLocks/>
          </p:cNvSpPr>
          <p:nvPr/>
        </p:nvSpPr>
        <p:spPr>
          <a:xfrm>
            <a:off x="1080834" y="1053981"/>
            <a:ext cx="5015165" cy="45699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/>
              <a:t>Bruno Ferreira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DD1F81-6050-73F6-8E4E-D7EE048E7ECA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CADC0E64-6646-C4DB-5167-3709916D1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6EB022-F0C5-F9FD-D2A9-990EC397A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696" y="1053981"/>
            <a:ext cx="4731013" cy="440039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91B69DE-7475-7C7A-9C58-B6D97EE842A6}"/>
              </a:ext>
            </a:extLst>
          </p:cNvPr>
          <p:cNvSpPr txBox="1"/>
          <p:nvPr/>
        </p:nvSpPr>
        <p:spPr>
          <a:xfrm>
            <a:off x="2965724" y="5881087"/>
            <a:ext cx="2345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266C8"/>
                </a:solidFill>
              </a:rPr>
              <a:t>/</a:t>
            </a:r>
            <a:r>
              <a:rPr lang="pt-BR" sz="2800" dirty="0" err="1">
                <a:solidFill>
                  <a:srgbClr val="0266C8"/>
                </a:solidFill>
              </a:rPr>
              <a:t>agrofoglio</a:t>
            </a:r>
            <a:endParaRPr lang="pt-BR" sz="2800" dirty="0">
              <a:solidFill>
                <a:srgbClr val="0266C8"/>
              </a:solidFill>
            </a:endParaRPr>
          </a:p>
        </p:txBody>
      </p:sp>
      <p:pic>
        <p:nvPicPr>
          <p:cNvPr id="18" name="Imagem 17">
            <a:hlinkClick r:id="rId4"/>
            <a:extLst>
              <a:ext uri="{FF2B5EF4-FFF2-40B4-BE49-F238E27FC236}">
                <a16:creationId xmlns:a16="http://schemas.microsoft.com/office/drawing/2014/main" id="{24C7441B-75C9-4F88-30C5-71EEC3F1E3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215" t="19450" r="19011" b="19022"/>
          <a:stretch/>
        </p:blipFill>
        <p:spPr>
          <a:xfrm>
            <a:off x="2146237" y="5734574"/>
            <a:ext cx="819487" cy="816246"/>
          </a:xfrm>
          <a:prstGeom prst="rect">
            <a:avLst/>
          </a:prstGeom>
        </p:spPr>
      </p:pic>
      <p:pic>
        <p:nvPicPr>
          <p:cNvPr id="20" name="Imagem 19" descr="Código QR&#10;&#10;Descrição gerada automaticamente">
            <a:extLst>
              <a:ext uri="{FF2B5EF4-FFF2-40B4-BE49-F238E27FC236}">
                <a16:creationId xmlns:a16="http://schemas.microsoft.com/office/drawing/2014/main" id="{2C206ED8-57E0-DD6C-1642-6F354E1B7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08" y="56026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AAE6C8-8F37-4EC4-30D2-D52406BB8125}"/>
              </a:ext>
            </a:extLst>
          </p:cNvPr>
          <p:cNvSpPr txBox="1">
            <a:spLocks/>
          </p:cNvSpPr>
          <p:nvPr/>
        </p:nvSpPr>
        <p:spPr>
          <a:xfrm>
            <a:off x="1270000" y="1786667"/>
            <a:ext cx="5818697" cy="39397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dirty="0"/>
              <a:t>Técnico em mecatrônica</a:t>
            </a:r>
          </a:p>
          <a:p>
            <a:pPr marL="285750" indent="-285750"/>
            <a:r>
              <a:rPr lang="pt-BR" dirty="0"/>
              <a:t>Engenheiro eletricista</a:t>
            </a:r>
          </a:p>
          <a:p>
            <a:pPr marL="285750" indent="-285750"/>
            <a:r>
              <a:rPr lang="pt-BR" dirty="0"/>
              <a:t>Mestrando em engenharia elétrica</a:t>
            </a:r>
          </a:p>
          <a:p>
            <a:pPr marL="285750" indent="-285750"/>
            <a:r>
              <a:rPr lang="pt-BR" dirty="0"/>
              <a:t>Líder técnico de Engenharia no FIT</a:t>
            </a:r>
          </a:p>
          <a:p>
            <a:pPr marL="285750" indent="-285750"/>
            <a:r>
              <a:rPr lang="pt-BR" dirty="0"/>
              <a:t>Possui experiência em Design, montagem e fabricação de PCB, desenvolvimento web, nuvem e software para embarcados</a:t>
            </a:r>
          </a:p>
          <a:p>
            <a:pPr marL="285750" indent="-285750"/>
            <a:r>
              <a:rPr lang="pt-BR" dirty="0"/>
              <a:t>CTO da </a:t>
            </a:r>
            <a:r>
              <a:rPr lang="pt-BR" dirty="0" err="1"/>
              <a:t>LabMaker.Tech</a:t>
            </a:r>
            <a:endParaRPr lang="pt-BR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ECACE4-E2D3-5EAA-B337-C8C2DA65CF44}"/>
              </a:ext>
            </a:extLst>
          </p:cNvPr>
          <p:cNvSpPr txBox="1">
            <a:spLocks/>
          </p:cNvSpPr>
          <p:nvPr/>
        </p:nvSpPr>
        <p:spPr>
          <a:xfrm>
            <a:off x="1270000" y="1009708"/>
            <a:ext cx="4826000" cy="5778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/>
              <a:t>Vinícius Souza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8B25B40C-2754-BEC6-2E56-C6A18C35D5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113"/>
          <a:stretch/>
        </p:blipFill>
        <p:spPr>
          <a:xfrm>
            <a:off x="7942375" y="1009708"/>
            <a:ext cx="2522558" cy="4716731"/>
          </a:xfrm>
          <a:custGeom>
            <a:avLst/>
            <a:gdLst>
              <a:gd name="connsiteX0" fmla="*/ 298439 w 3475876"/>
              <a:gd name="connsiteY0" fmla="*/ 0 h 7300686"/>
              <a:gd name="connsiteX1" fmla="*/ 3177437 w 3475876"/>
              <a:gd name="connsiteY1" fmla="*/ 0 h 7300686"/>
              <a:gd name="connsiteX2" fmla="*/ 3475876 w 3475876"/>
              <a:gd name="connsiteY2" fmla="*/ 298439 h 7300686"/>
              <a:gd name="connsiteX3" fmla="*/ 3475876 w 3475876"/>
              <a:gd name="connsiteY3" fmla="*/ 7002247 h 7300686"/>
              <a:gd name="connsiteX4" fmla="*/ 3177437 w 3475876"/>
              <a:gd name="connsiteY4" fmla="*/ 7300686 h 7300686"/>
              <a:gd name="connsiteX5" fmla="*/ 298439 w 3475876"/>
              <a:gd name="connsiteY5" fmla="*/ 7300686 h 7300686"/>
              <a:gd name="connsiteX6" fmla="*/ 0 w 3475876"/>
              <a:gd name="connsiteY6" fmla="*/ 7002247 h 7300686"/>
              <a:gd name="connsiteX7" fmla="*/ 0 w 3475876"/>
              <a:gd name="connsiteY7" fmla="*/ 298439 h 7300686"/>
              <a:gd name="connsiteX8" fmla="*/ 298439 w 3475876"/>
              <a:gd name="connsiteY8" fmla="*/ 0 h 730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5876" h="7300686">
                <a:moveTo>
                  <a:pt x="298439" y="0"/>
                </a:moveTo>
                <a:lnTo>
                  <a:pt x="3177437" y="0"/>
                </a:lnTo>
                <a:cubicBezTo>
                  <a:pt x="3342260" y="0"/>
                  <a:pt x="3475876" y="133616"/>
                  <a:pt x="3475876" y="298439"/>
                </a:cubicBezTo>
                <a:lnTo>
                  <a:pt x="3475876" y="7002247"/>
                </a:lnTo>
                <a:cubicBezTo>
                  <a:pt x="3475876" y="7167070"/>
                  <a:pt x="3342260" y="7300686"/>
                  <a:pt x="3177437" y="7300686"/>
                </a:cubicBezTo>
                <a:lnTo>
                  <a:pt x="298439" y="7300686"/>
                </a:lnTo>
                <a:cubicBezTo>
                  <a:pt x="133616" y="7300686"/>
                  <a:pt x="0" y="7167070"/>
                  <a:pt x="0" y="7002247"/>
                </a:cubicBezTo>
                <a:lnTo>
                  <a:pt x="0" y="298439"/>
                </a:lnTo>
                <a:cubicBezTo>
                  <a:pt x="0" y="133616"/>
                  <a:pt x="133616" y="0"/>
                  <a:pt x="298439" y="0"/>
                </a:cubicBezTo>
                <a:close/>
              </a:path>
            </a:pathLst>
          </a:cu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471F0F9-D0C6-276F-F69C-DA76447A9AD5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D3804D9D-5044-A6ED-8696-D8F233D6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9BB4197-0C42-F72F-61F1-458DE3A8E897}"/>
              </a:ext>
            </a:extLst>
          </p:cNvPr>
          <p:cNvSpPr txBox="1"/>
          <p:nvPr/>
        </p:nvSpPr>
        <p:spPr>
          <a:xfrm>
            <a:off x="2965724" y="5881087"/>
            <a:ext cx="2982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266C8"/>
                </a:solidFill>
              </a:rPr>
              <a:t>/</a:t>
            </a:r>
            <a:r>
              <a:rPr lang="pt-BR" sz="2800" dirty="0" err="1">
                <a:solidFill>
                  <a:srgbClr val="0266C8"/>
                </a:solidFill>
              </a:rPr>
              <a:t>eng-viniciussouza</a:t>
            </a:r>
            <a:endParaRPr lang="pt-BR" sz="2800" dirty="0">
              <a:solidFill>
                <a:srgbClr val="0266C8"/>
              </a:solidFill>
            </a:endParaRPr>
          </a:p>
        </p:txBody>
      </p:sp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7B72B2E2-91FA-3536-6C83-733B5A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215" t="19450" r="19011" b="19022"/>
          <a:stretch/>
        </p:blipFill>
        <p:spPr>
          <a:xfrm>
            <a:off x="2146237" y="5734574"/>
            <a:ext cx="819487" cy="81624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B67E4E-C4AD-7AD6-A205-42BCE203F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07" y="56026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143F9A7-1672-819D-377D-24A44DD27DA5}"/>
              </a:ext>
            </a:extLst>
          </p:cNvPr>
          <p:cNvSpPr txBox="1"/>
          <p:nvPr/>
        </p:nvSpPr>
        <p:spPr>
          <a:xfrm>
            <a:off x="3154186" y="1536173"/>
            <a:ext cx="84582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Desenvolve:</a:t>
            </a:r>
          </a:p>
          <a:p>
            <a:r>
              <a:rPr lang="pt-BR" sz="2400" b="1" dirty="0"/>
              <a:t>Hardware</a:t>
            </a:r>
            <a:r>
              <a:rPr lang="pt-BR" sz="2400" dirty="0"/>
              <a:t> (Design de circuito eletrônico, Design de PCB, Fabricação de PCB e Montagem de PCBA)</a:t>
            </a:r>
          </a:p>
          <a:p>
            <a:r>
              <a:rPr lang="pt-BR" sz="2400" b="1" dirty="0"/>
              <a:t>Firmware</a:t>
            </a:r>
            <a:r>
              <a:rPr lang="pt-BR" sz="2400" dirty="0"/>
              <a:t> (Desenvolvimento de software para embarcados)</a:t>
            </a:r>
            <a:br>
              <a:rPr lang="pt-BR" sz="2400" dirty="0"/>
            </a:br>
            <a:r>
              <a:rPr lang="pt-BR" sz="2400" b="1" dirty="0"/>
              <a:t>Software</a:t>
            </a:r>
            <a:r>
              <a:rPr lang="pt-BR" sz="2400" dirty="0"/>
              <a:t> (Desenvolvimento web, nuvem e aplicativo)</a:t>
            </a:r>
          </a:p>
          <a:p>
            <a:r>
              <a:rPr lang="pt-BR" sz="2400" b="1" dirty="0"/>
              <a:t>Impressão 3D </a:t>
            </a:r>
            <a:r>
              <a:rPr lang="pt-BR" sz="2400" dirty="0"/>
              <a:t>(FDM, SLA e SLS)</a:t>
            </a:r>
          </a:p>
          <a:p>
            <a:r>
              <a:rPr lang="pt-BR" sz="2400" b="1" dirty="0"/>
              <a:t>Robótica industrial e educacional</a:t>
            </a:r>
          </a:p>
          <a:p>
            <a:r>
              <a:rPr lang="pt-BR" sz="2400" b="1" dirty="0"/>
              <a:t>Consultoria</a:t>
            </a:r>
            <a:r>
              <a:rPr lang="pt-BR" sz="2400" dirty="0"/>
              <a:t> (Hardware, Firmware, Software, Impressão 3D e Robótica em geral)</a:t>
            </a:r>
          </a:p>
          <a:p>
            <a:r>
              <a:rPr lang="pt-BR" sz="2400" b="1" dirty="0"/>
              <a:t>Materiais didáticos</a:t>
            </a:r>
            <a:r>
              <a:rPr lang="pt-BR" sz="2400" dirty="0"/>
              <a:t> (Kits de eletrônica, apostilas e vídeos)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6D7569-A4E1-E24D-8094-90D1EF4491BF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83221CB9-14FC-579E-FA27-84BCDA078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54E47DA-BD69-AF11-2EA5-24543C431ECC}"/>
              </a:ext>
            </a:extLst>
          </p:cNvPr>
          <p:cNvSpPr txBox="1"/>
          <p:nvPr/>
        </p:nvSpPr>
        <p:spPr>
          <a:xfrm>
            <a:off x="2965724" y="5881087"/>
            <a:ext cx="2520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266C8"/>
                </a:solidFill>
              </a:rPr>
              <a:t>/</a:t>
            </a:r>
            <a:r>
              <a:rPr lang="pt-BR" sz="2800" dirty="0" err="1">
                <a:solidFill>
                  <a:srgbClr val="0266C8"/>
                </a:solidFill>
              </a:rPr>
              <a:t>LabMaker.Tech</a:t>
            </a:r>
            <a:endParaRPr lang="pt-BR" sz="2800" dirty="0">
              <a:solidFill>
                <a:srgbClr val="0266C8"/>
              </a:solidFill>
            </a:endParaRPr>
          </a:p>
        </p:txBody>
      </p:sp>
      <p:pic>
        <p:nvPicPr>
          <p:cNvPr id="9" name="Imagem 8">
            <a:hlinkClick r:id="rId3"/>
            <a:extLst>
              <a:ext uri="{FF2B5EF4-FFF2-40B4-BE49-F238E27FC236}">
                <a16:creationId xmlns:a16="http://schemas.microsoft.com/office/drawing/2014/main" id="{5C67CA51-B518-B09D-408B-6428E5F3BE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215" t="19450" r="19011" b="19022"/>
          <a:stretch/>
        </p:blipFill>
        <p:spPr>
          <a:xfrm>
            <a:off x="2146237" y="5734574"/>
            <a:ext cx="819487" cy="81624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704A4C-1D30-1728-5D07-BE24823DF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14" y="5602697"/>
            <a:ext cx="1080000" cy="1080000"/>
          </a:xfrm>
          <a:prstGeom prst="rect">
            <a:avLst/>
          </a:prstGeom>
        </p:spPr>
      </p:pic>
      <p:pic>
        <p:nvPicPr>
          <p:cNvPr id="19" name="Imagem 18" descr="Forma&#10;&#10;Descrição gerada automaticamente com confiança média">
            <a:extLst>
              <a:ext uri="{FF2B5EF4-FFF2-40B4-BE49-F238E27FC236}">
                <a16:creationId xmlns:a16="http://schemas.microsoft.com/office/drawing/2014/main" id="{5569F6D4-84DB-84EA-BC6C-3307B94978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54"/>
          <a:stretch/>
        </p:blipFill>
        <p:spPr>
          <a:xfrm>
            <a:off x="139548" y="4733322"/>
            <a:ext cx="2790311" cy="398351"/>
          </a:xfrm>
          <a:prstGeom prst="rect">
            <a:avLst/>
          </a:prstGeom>
        </p:spPr>
      </p:pic>
      <p:pic>
        <p:nvPicPr>
          <p:cNvPr id="20" name="Imagem 19" descr="Forma&#10;&#10;Descrição gerada automaticamente com confiança média">
            <a:extLst>
              <a:ext uri="{FF2B5EF4-FFF2-40B4-BE49-F238E27FC236}">
                <a16:creationId xmlns:a16="http://schemas.microsoft.com/office/drawing/2014/main" id="{38BA50CB-68CF-81D4-B991-610214DB7F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58"/>
          <a:stretch/>
        </p:blipFill>
        <p:spPr>
          <a:xfrm>
            <a:off x="1534703" y="488439"/>
            <a:ext cx="6615836" cy="889665"/>
          </a:xfrm>
          <a:prstGeom prst="rect">
            <a:avLst/>
          </a:prstGeom>
        </p:spPr>
      </p:pic>
      <p:pic>
        <p:nvPicPr>
          <p:cNvPr id="21" name="Imagem 20" descr="Forma&#10;&#10;Descrição gerada automaticamente com confiança média">
            <a:extLst>
              <a:ext uri="{FF2B5EF4-FFF2-40B4-BE49-F238E27FC236}">
                <a16:creationId xmlns:a16="http://schemas.microsoft.com/office/drawing/2014/main" id="{1B8ABAD6-9CEF-749C-6843-693E3307F1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8" r="29561" b="27496"/>
          <a:stretch/>
        </p:blipFill>
        <p:spPr>
          <a:xfrm>
            <a:off x="230970" y="2197347"/>
            <a:ext cx="2607468" cy="24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1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BA1F9829-85D1-B57C-D52B-C6E21687C88E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5862637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Índice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648794-4CE7-C2E3-9031-8FE6E3EAECE5}"/>
              </a:ext>
            </a:extLst>
          </p:cNvPr>
          <p:cNvSpPr txBox="1"/>
          <p:nvPr/>
        </p:nvSpPr>
        <p:spPr>
          <a:xfrm>
            <a:off x="418463" y="1389688"/>
            <a:ext cx="89160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800" dirty="0"/>
              <a:t>O que é IoT (Internet das Coisas)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Impressão 3D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Exemplos de Impressão 3D em projetos IoT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Conhecendo o ESP32-S3 Zero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Desenvolvimento de um Projeto IoT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Modelagem de um Case para o Projeto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Montagem do Projeto Completo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Exemplos de Aplicação do Projeto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Encerramento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788396-BE8A-0676-C22F-EB628207E906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0905EE70-4FF4-2AA3-146F-CC58CA79B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2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11040112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O que é IoT (Internet das Coisas)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EB0C41C-4C4A-C3AE-35CA-136A87587840}"/>
              </a:ext>
            </a:extLst>
          </p:cNvPr>
          <p:cNvSpPr/>
          <p:nvPr/>
        </p:nvSpPr>
        <p:spPr>
          <a:xfrm>
            <a:off x="4057651" y="1752809"/>
            <a:ext cx="4076698" cy="457200"/>
          </a:xfrm>
          <a:prstGeom prst="roundRect">
            <a:avLst/>
          </a:prstGeom>
          <a:solidFill>
            <a:srgbClr val="173C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Aplicação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5992A2-8280-244B-105C-69F2414E0899}"/>
              </a:ext>
            </a:extLst>
          </p:cNvPr>
          <p:cNvSpPr/>
          <p:nvPr/>
        </p:nvSpPr>
        <p:spPr>
          <a:xfrm>
            <a:off x="4057650" y="2466657"/>
            <a:ext cx="4076699" cy="457200"/>
          </a:xfrm>
          <a:prstGeom prst="roundRect">
            <a:avLst/>
          </a:prstGeom>
          <a:solidFill>
            <a:srgbClr val="173C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Serviços de Middleware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B8E5CE7-56C8-8343-DE5D-264743F111D6}"/>
              </a:ext>
            </a:extLst>
          </p:cNvPr>
          <p:cNvSpPr/>
          <p:nvPr/>
        </p:nvSpPr>
        <p:spPr>
          <a:xfrm>
            <a:off x="6191251" y="3180505"/>
            <a:ext cx="1943099" cy="457200"/>
          </a:xfrm>
          <a:prstGeom prst="roundRect">
            <a:avLst/>
          </a:prstGeom>
          <a:solidFill>
            <a:srgbClr val="173C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Gateway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43A6952-9749-16B6-3346-51A2A7487E39}"/>
              </a:ext>
            </a:extLst>
          </p:cNvPr>
          <p:cNvSpPr/>
          <p:nvPr/>
        </p:nvSpPr>
        <p:spPr>
          <a:xfrm>
            <a:off x="4057649" y="3894353"/>
            <a:ext cx="4076701" cy="457200"/>
          </a:xfrm>
          <a:prstGeom prst="roundRect">
            <a:avLst/>
          </a:prstGeom>
          <a:solidFill>
            <a:srgbClr val="173C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Interface de Comunicação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C4711C3-7E2A-3230-64E3-205DBFBEC746}"/>
              </a:ext>
            </a:extLst>
          </p:cNvPr>
          <p:cNvSpPr/>
          <p:nvPr/>
        </p:nvSpPr>
        <p:spPr>
          <a:xfrm>
            <a:off x="4057648" y="4608201"/>
            <a:ext cx="4076701" cy="457200"/>
          </a:xfrm>
          <a:prstGeom prst="roundRect">
            <a:avLst/>
          </a:prstGeom>
          <a:solidFill>
            <a:srgbClr val="173C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Dispositivo ou Serviço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9A44034-12A1-2C16-1557-F5BA496A71D0}"/>
              </a:ext>
            </a:extLst>
          </p:cNvPr>
          <p:cNvSpPr/>
          <p:nvPr/>
        </p:nvSpPr>
        <p:spPr>
          <a:xfrm>
            <a:off x="4057648" y="5322049"/>
            <a:ext cx="1943099" cy="457200"/>
          </a:xfrm>
          <a:prstGeom prst="roundRect">
            <a:avLst/>
          </a:prstGeom>
          <a:solidFill>
            <a:srgbClr val="173C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Sensor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8DE66E5-F7B9-D719-4AE3-8B9045D7B150}"/>
              </a:ext>
            </a:extLst>
          </p:cNvPr>
          <p:cNvSpPr/>
          <p:nvPr/>
        </p:nvSpPr>
        <p:spPr>
          <a:xfrm>
            <a:off x="6191251" y="5322049"/>
            <a:ext cx="1943099" cy="457200"/>
          </a:xfrm>
          <a:prstGeom prst="roundRect">
            <a:avLst/>
          </a:prstGeom>
          <a:solidFill>
            <a:srgbClr val="173C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Atuador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2E18FBB-5355-D3D5-0F00-0F883CB75DD1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5029197" y="5065401"/>
            <a:ext cx="1" cy="256648"/>
          </a:xfrm>
          <a:prstGeom prst="straightConnector1">
            <a:avLst/>
          </a:prstGeom>
          <a:ln>
            <a:solidFill>
              <a:srgbClr val="173C6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7BD4153C-3ED8-0A66-7E88-D9EA42360C7F}"/>
              </a:ext>
            </a:extLst>
          </p:cNvPr>
          <p:cNvCxnSpPr/>
          <p:nvPr/>
        </p:nvCxnSpPr>
        <p:spPr>
          <a:xfrm flipH="1" flipV="1">
            <a:off x="7162800" y="5065401"/>
            <a:ext cx="1" cy="256648"/>
          </a:xfrm>
          <a:prstGeom prst="straightConnector1">
            <a:avLst/>
          </a:prstGeom>
          <a:ln>
            <a:solidFill>
              <a:srgbClr val="173C6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D8517C2-3B33-249D-5F26-08F99A22B60F}"/>
              </a:ext>
            </a:extLst>
          </p:cNvPr>
          <p:cNvCxnSpPr/>
          <p:nvPr/>
        </p:nvCxnSpPr>
        <p:spPr>
          <a:xfrm flipH="1" flipV="1">
            <a:off x="6095997" y="4351553"/>
            <a:ext cx="1" cy="256648"/>
          </a:xfrm>
          <a:prstGeom prst="straightConnector1">
            <a:avLst/>
          </a:prstGeom>
          <a:ln>
            <a:solidFill>
              <a:srgbClr val="173C6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24A0943-931C-A799-CF3A-C11CD9F736C6}"/>
              </a:ext>
            </a:extLst>
          </p:cNvPr>
          <p:cNvCxnSpPr/>
          <p:nvPr/>
        </p:nvCxnSpPr>
        <p:spPr>
          <a:xfrm flipH="1" flipV="1">
            <a:off x="7162799" y="3637705"/>
            <a:ext cx="1" cy="256648"/>
          </a:xfrm>
          <a:prstGeom prst="straightConnector1">
            <a:avLst/>
          </a:prstGeom>
          <a:ln>
            <a:solidFill>
              <a:srgbClr val="173C6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14E78C54-AF5C-378A-4592-59FAC472DFFD}"/>
              </a:ext>
            </a:extLst>
          </p:cNvPr>
          <p:cNvCxnSpPr/>
          <p:nvPr/>
        </p:nvCxnSpPr>
        <p:spPr>
          <a:xfrm flipH="1" flipV="1">
            <a:off x="7162798" y="2923857"/>
            <a:ext cx="1" cy="256648"/>
          </a:xfrm>
          <a:prstGeom prst="straightConnector1">
            <a:avLst/>
          </a:prstGeom>
          <a:ln>
            <a:solidFill>
              <a:srgbClr val="173C6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87E3B6C-C77D-AE44-6DE8-ED22B80E0A2E}"/>
              </a:ext>
            </a:extLst>
          </p:cNvPr>
          <p:cNvCxnSpPr/>
          <p:nvPr/>
        </p:nvCxnSpPr>
        <p:spPr>
          <a:xfrm flipH="1" flipV="1">
            <a:off x="6191250" y="2210009"/>
            <a:ext cx="1" cy="256648"/>
          </a:xfrm>
          <a:prstGeom prst="straightConnector1">
            <a:avLst/>
          </a:prstGeom>
          <a:ln>
            <a:solidFill>
              <a:srgbClr val="173C6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09D557A-783A-1A3B-39F9-C3DD004BEE17}"/>
              </a:ext>
            </a:extLst>
          </p:cNvPr>
          <p:cNvGrpSpPr/>
          <p:nvPr/>
        </p:nvGrpSpPr>
        <p:grpSpPr>
          <a:xfrm>
            <a:off x="2695581" y="2128363"/>
            <a:ext cx="1181002" cy="1198930"/>
            <a:chOff x="2435373" y="2077670"/>
            <a:chExt cx="1412635" cy="1412635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6F4BF9A0-A875-A388-1D81-C29C9A884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949" t="20420" r="24149" b="20635"/>
            <a:stretch/>
          </p:blipFill>
          <p:spPr>
            <a:xfrm>
              <a:off x="2731139" y="2824655"/>
              <a:ext cx="429120" cy="255854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5A95B53B-8386-FBCB-BA8E-D085FE98A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373" y="2077670"/>
              <a:ext cx="1412635" cy="1412635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183C01E6-F9B2-D01F-B0DB-49B01151D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0936" y="2523402"/>
              <a:ext cx="375605" cy="291357"/>
            </a:xfrm>
            <a:prstGeom prst="rect">
              <a:avLst/>
            </a:prstGeom>
          </p:spPr>
        </p:pic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A9B0B0C8-0F3D-A02B-D198-12C7FEA864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7" t="3922" r="80706" b="87946"/>
          <a:stretch/>
        </p:blipFill>
        <p:spPr>
          <a:xfrm>
            <a:off x="9189365" y="2479678"/>
            <a:ext cx="1266825" cy="39503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8031E44-1FC6-229E-04E0-01B4D6AEB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162" y="2438809"/>
            <a:ext cx="666764" cy="51289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1684B23-3D90-3F2E-2474-361AC202B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7875" y="2851867"/>
            <a:ext cx="852750" cy="85655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98D1052-276B-2C0E-A473-E679BB03C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143" y="2927592"/>
            <a:ext cx="1130682" cy="821629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EA374E4-7E77-C90D-9305-DA5980EE8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6868" y="3883179"/>
            <a:ext cx="1040950" cy="538518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3B75ABC-C325-6AD2-0240-7FC05FFD9F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9409" y="3858241"/>
            <a:ext cx="957305" cy="56934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E175156B-B8D9-19F5-B16A-9AFFA87BE0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5294" y="3867028"/>
            <a:ext cx="544153" cy="544153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EDD73A05-65BB-9F2D-F020-E8047743E6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348" y="3817361"/>
            <a:ext cx="1276481" cy="670153"/>
          </a:xfrm>
          <a:prstGeom prst="rect">
            <a:avLst/>
          </a:prstGeom>
        </p:spPr>
      </p:pic>
      <p:pic>
        <p:nvPicPr>
          <p:cNvPr id="1025" name="Imagem 1024">
            <a:extLst>
              <a:ext uri="{FF2B5EF4-FFF2-40B4-BE49-F238E27FC236}">
                <a16:creationId xmlns:a16="http://schemas.microsoft.com/office/drawing/2014/main" id="{863D742B-5118-5550-6600-7D42F03BC1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8825" y="3933264"/>
            <a:ext cx="1239459" cy="438345"/>
          </a:xfrm>
          <a:prstGeom prst="rect">
            <a:avLst/>
          </a:prstGeom>
        </p:spPr>
      </p:pic>
      <p:pic>
        <p:nvPicPr>
          <p:cNvPr id="1027" name="Imagem 1026">
            <a:extLst>
              <a:ext uri="{FF2B5EF4-FFF2-40B4-BE49-F238E27FC236}">
                <a16:creationId xmlns:a16="http://schemas.microsoft.com/office/drawing/2014/main" id="{F8BE6D1E-1435-9359-B6DC-A9DC299B14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5683" y="3918207"/>
            <a:ext cx="639359" cy="222976"/>
          </a:xfrm>
          <a:prstGeom prst="rect">
            <a:avLst/>
          </a:prstGeom>
        </p:spPr>
      </p:pic>
      <p:pic>
        <p:nvPicPr>
          <p:cNvPr id="1029" name="Imagem 1028">
            <a:extLst>
              <a:ext uri="{FF2B5EF4-FFF2-40B4-BE49-F238E27FC236}">
                <a16:creationId xmlns:a16="http://schemas.microsoft.com/office/drawing/2014/main" id="{79030A0A-03ED-7C31-D60A-85117E29D2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1686" y="4149086"/>
            <a:ext cx="547351" cy="202467"/>
          </a:xfrm>
          <a:prstGeom prst="rect">
            <a:avLst/>
          </a:prstGeom>
        </p:spPr>
      </p:pic>
      <p:pic>
        <p:nvPicPr>
          <p:cNvPr id="1030" name="Imagem 1029">
            <a:extLst>
              <a:ext uri="{FF2B5EF4-FFF2-40B4-BE49-F238E27FC236}">
                <a16:creationId xmlns:a16="http://schemas.microsoft.com/office/drawing/2014/main" id="{557CD983-9029-7335-ED19-FED10C6C39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69987" y="2945742"/>
            <a:ext cx="926725" cy="926725"/>
          </a:xfrm>
          <a:prstGeom prst="rect">
            <a:avLst/>
          </a:prstGeom>
        </p:spPr>
      </p:pic>
      <p:pic>
        <p:nvPicPr>
          <p:cNvPr id="1031" name="Picture 6" descr="ESP8266 - Módulo WiFi com Qualidade e Garantia é na FilipeFlop!">
            <a:extLst>
              <a:ext uri="{FF2B5EF4-FFF2-40B4-BE49-F238E27FC236}">
                <a16:creationId xmlns:a16="http://schemas.microsoft.com/office/drawing/2014/main" id="{03467955-B226-5E7A-C5BA-94CB35E48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500" b="98667" l="5167" r="98500">
                        <a14:foregroundMark x1="5333" y1="31333" x2="39333" y2="13333"/>
                        <a14:foregroundMark x1="39333" y1="13333" x2="42167" y2="8500"/>
                        <a14:foregroundMark x1="10333" y1="30833" x2="5333" y2="29167"/>
                        <a14:foregroundMark x1="64000" y1="83167" x2="65667" y2="98833"/>
                        <a14:foregroundMark x1="70000" y1="79333" x2="72333" y2="98167"/>
                        <a14:foregroundMark x1="77333" y1="76000" x2="78333" y2="92667"/>
                        <a14:foregroundMark x1="83500" y1="72000" x2="85167" y2="92667"/>
                        <a14:foregroundMark x1="88500" y1="67000" x2="89500" y2="87667"/>
                        <a14:foregroundMark x1="89000" y1="54167" x2="93500" y2="64167"/>
                        <a14:foregroundMark x1="92833" y1="59167" x2="98500" y2="58667"/>
                        <a14:foregroundMark x1="61667" y1="82000" x2="61667" y2="91000"/>
                        <a14:foregroundMark x1="61167" y1="98167" x2="93500" y2="8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95" y="4430364"/>
            <a:ext cx="823405" cy="8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Imagem 1031">
            <a:extLst>
              <a:ext uri="{FF2B5EF4-FFF2-40B4-BE49-F238E27FC236}">
                <a16:creationId xmlns:a16="http://schemas.microsoft.com/office/drawing/2014/main" id="{D8BDAA50-643A-5D42-B15F-D5EDED46868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00" b="93333" l="10000" r="90000">
                        <a14:foregroundMark x1="36333" y1="8500" x2="49833" y2="7667"/>
                        <a14:foregroundMark x1="49833" y1="7667" x2="60333" y2="8500"/>
                        <a14:foregroundMark x1="60333" y1="8500" x2="60500" y2="8667"/>
                        <a14:foregroundMark x1="29167" y1="90333" x2="38833" y2="90500"/>
                        <a14:foregroundMark x1="38833" y1="90500" x2="49167" y2="90000"/>
                        <a14:foregroundMark x1="49167" y1="90000" x2="60000" y2="90333"/>
                        <a14:foregroundMark x1="60000" y1="90333" x2="68833" y2="90000"/>
                        <a14:foregroundMark x1="43333" y1="93000" x2="46667" y2="90667"/>
                        <a14:foregroundMark x1="55833" y1="93000" x2="52167" y2="88833"/>
                        <a14:foregroundMark x1="44500" y1="93167" x2="54667" y2="93333"/>
                      </a14:backgroundRemoval>
                    </a14:imgEffect>
                  </a14:imgLayer>
                </a14:imgProps>
              </a:ext>
            </a:extLst>
          </a:blip>
          <a:srcRect l="25257" t="4230" r="27091" b="6009"/>
          <a:stretch/>
        </p:blipFill>
        <p:spPr>
          <a:xfrm rot="5400000">
            <a:off x="2966744" y="4176686"/>
            <a:ext cx="718031" cy="1352550"/>
          </a:xfrm>
          <a:prstGeom prst="rect">
            <a:avLst/>
          </a:prstGeom>
        </p:spPr>
      </p:pic>
      <p:pic>
        <p:nvPicPr>
          <p:cNvPr id="1033" name="Imagem 1032">
            <a:extLst>
              <a:ext uri="{FF2B5EF4-FFF2-40B4-BE49-F238E27FC236}">
                <a16:creationId xmlns:a16="http://schemas.microsoft.com/office/drawing/2014/main" id="{D6CEA406-F179-ADFA-4117-1359CE022F9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9250" b="80875" l="19500" r="80250">
                        <a14:foregroundMark x1="25125" y1="48750" x2="23375" y2="39250"/>
                        <a14:foregroundMark x1="21125" y1="41125" x2="19500" y2="35750"/>
                        <a14:foregroundMark x1="49000" y1="24125" x2="60875" y2="21750"/>
                        <a14:foregroundMark x1="74875" y1="50125" x2="80250" y2="62500"/>
                        <a14:foregroundMark x1="35875" y1="75250" x2="44000" y2="77625"/>
                        <a14:foregroundMark x1="44000" y1="77625" x2="47875" y2="76375"/>
                        <a14:foregroundMark x1="36375" y1="80875" x2="42625" y2="79500"/>
                        <a14:foregroundMark x1="60750" y1="19500" x2="61250" y2="19250"/>
                      </a14:backgroundRemoval>
                    </a14:imgEffect>
                  </a14:imgLayer>
                </a14:imgProps>
              </a:ext>
            </a:extLst>
          </a:blip>
          <a:srcRect l="17433" t="18334" r="17251" b="17699"/>
          <a:stretch/>
        </p:blipFill>
        <p:spPr>
          <a:xfrm rot="971424">
            <a:off x="10547234" y="4496403"/>
            <a:ext cx="780111" cy="764008"/>
          </a:xfrm>
          <a:prstGeom prst="rect">
            <a:avLst/>
          </a:prstGeom>
        </p:spPr>
      </p:pic>
      <p:pic>
        <p:nvPicPr>
          <p:cNvPr id="1034" name="Imagem 1033">
            <a:extLst>
              <a:ext uri="{FF2B5EF4-FFF2-40B4-BE49-F238E27FC236}">
                <a16:creationId xmlns:a16="http://schemas.microsoft.com/office/drawing/2014/main" id="{87311CBB-0FFC-C7EA-6A1E-1DD2FB7DD84D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341" b="93791" l="6667" r="95556">
                        <a14:foregroundMark x1="11667" y1="57368" x2="6759" y2="69045"/>
                        <a14:foregroundMark x1="6759" y1="69045" x2="13056" y2="74791"/>
                        <a14:foregroundMark x1="18796" y1="85079" x2="24630" y2="75904"/>
                        <a14:foregroundMark x1="27500" y1="82947" x2="34630" y2="86284"/>
                        <a14:foregroundMark x1="34630" y1="86284" x2="41296" y2="86469"/>
                        <a14:foregroundMark x1="42222" y1="87859" x2="54630" y2="93791"/>
                        <a14:foregroundMark x1="55833" y1="92215" x2="58889" y2="87118"/>
                        <a14:foregroundMark x1="58889" y1="87118" x2="59352" y2="86562"/>
                        <a14:foregroundMark x1="57778" y1="92122" x2="61481" y2="87118"/>
                        <a14:foregroundMark x1="61389" y1="86006" x2="66852" y2="76923"/>
                        <a14:foregroundMark x1="66389" y1="77572" x2="73333" y2="67841"/>
                        <a14:foregroundMark x1="74907" y1="64133" x2="88704" y2="41242"/>
                        <a14:foregroundMark x1="90833" y1="39203" x2="95648" y2="30584"/>
                        <a14:foregroundMark x1="86019" y1="25209" x2="76852" y2="20945"/>
                        <a14:foregroundMark x1="81667" y1="20111" x2="76389" y2="18999"/>
                        <a14:foregroundMark x1="78889" y1="18628" x2="84537" y2="22892"/>
                        <a14:foregroundMark x1="82778" y1="22150" x2="73148" y2="16033"/>
                        <a14:foregroundMark x1="65185" y1="15014" x2="41759" y2="8341"/>
                        <a14:foregroundMark x1="78704" y1="58758" x2="81944" y2="53753"/>
                        <a14:foregroundMark x1="61944" y1="87396" x2="68241" y2="77757"/>
                        <a14:foregroundMark x1="83056" y1="53383" x2="95370" y2="32623"/>
                        <a14:foregroundMark x1="69722" y1="75440" x2="77963" y2="62651"/>
                        <a14:foregroundMark x1="77963" y1="62651" x2="82685" y2="54495"/>
                        <a14:foregroundMark x1="88889" y1="27711" x2="89722" y2="29657"/>
                        <a14:foregroundMark x1="67130" y1="15014" x2="76204" y2="19462"/>
                      </a14:backgroundRemoval>
                    </a14:imgEffect>
                  </a14:imgLayer>
                </a14:imgProps>
              </a:ext>
            </a:extLst>
          </a:blip>
          <a:srcRect l="3074" t="5833" r="3198" b="4444"/>
          <a:stretch/>
        </p:blipFill>
        <p:spPr>
          <a:xfrm rot="3471120">
            <a:off x="8629360" y="4355875"/>
            <a:ext cx="1131196" cy="1081845"/>
          </a:xfrm>
          <a:prstGeom prst="rect">
            <a:avLst/>
          </a:prstGeom>
        </p:spPr>
      </p:pic>
      <p:pic>
        <p:nvPicPr>
          <p:cNvPr id="2050" name="Picture 2" descr="Módulo Xbee ZB S2C ZigBee com conector U.FL">
            <a:extLst>
              <a:ext uri="{FF2B5EF4-FFF2-40B4-BE49-F238E27FC236}">
                <a16:creationId xmlns:a16="http://schemas.microsoft.com/office/drawing/2014/main" id="{2340A06D-278B-B74C-875A-E3B6C7CCC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01" t="14661" r="9731" b="15321"/>
          <a:stretch/>
        </p:blipFill>
        <p:spPr bwMode="auto">
          <a:xfrm>
            <a:off x="947305" y="4519086"/>
            <a:ext cx="855677" cy="73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 descr="Sensor de Temperatura e Umidade DHT22 | Baú da Eletrônica">
            <a:extLst>
              <a:ext uri="{FF2B5EF4-FFF2-40B4-BE49-F238E27FC236}">
                <a16:creationId xmlns:a16="http://schemas.microsoft.com/office/drawing/2014/main" id="{8A3D6F17-BA39-37AB-DB05-E58B0D711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6625" b="97500" l="15375" r="83125">
                        <a14:foregroundMark x1="25125" y1="31375" x2="53000" y2="19250"/>
                        <a14:foregroundMark x1="71750" y1="63625" x2="83125" y2="58250"/>
                        <a14:foregroundMark x1="25500" y1="34625" x2="58125" y2="15625"/>
                        <a14:foregroundMark x1="31000" y1="16875" x2="15375" y2="25500"/>
                        <a14:foregroundMark x1="40500" y1="12500" x2="52750" y2="6625"/>
                        <a14:foregroundMark x1="28625" y1="16875" x2="15375" y2="23125"/>
                        <a14:foregroundMark x1="53875" y1="89500" x2="58875" y2="9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90" t="3792" r="17251" b="1406"/>
          <a:stretch/>
        </p:blipFill>
        <p:spPr bwMode="auto">
          <a:xfrm rot="1526238">
            <a:off x="2338086" y="5408068"/>
            <a:ext cx="536895" cy="76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Imagem 1035">
            <a:extLst>
              <a:ext uri="{FF2B5EF4-FFF2-40B4-BE49-F238E27FC236}">
                <a16:creationId xmlns:a16="http://schemas.microsoft.com/office/drawing/2014/main" id="{74405944-9DF1-2BB0-C875-15805ED6B86E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7500" b="78125" l="5625" r="92917">
                        <a14:foregroundMark x1="15625" y1="59583" x2="60000" y2="32500"/>
                        <a14:foregroundMark x1="60000" y1="32500" x2="92708" y2="56875"/>
                        <a14:foregroundMark x1="92708" y1="56875" x2="91667" y2="56875"/>
                        <a14:foregroundMark x1="88125" y1="48333" x2="64375" y2="29583"/>
                        <a14:foregroundMark x1="68542" y1="40000" x2="66458" y2="55417"/>
                        <a14:foregroundMark x1="70000" y1="56042" x2="85208" y2="59583"/>
                        <a14:foregroundMark x1="86042" y1="56042" x2="91667" y2="39375"/>
                        <a14:foregroundMark x1="92292" y1="42083" x2="85208" y2="33750"/>
                        <a14:foregroundMark x1="88125" y1="30417" x2="76875" y2="31667"/>
                        <a14:foregroundMark x1="92292" y1="43542" x2="91667" y2="56042"/>
                        <a14:foregroundMark x1="22500" y1="61667" x2="46875" y2="54792"/>
                        <a14:foregroundMark x1="37292" y1="46250" x2="24583" y2="29583"/>
                        <a14:foregroundMark x1="17083" y1="31042" x2="10833" y2="40833"/>
                        <a14:foregroundMark x1="6458" y1="47708" x2="10000" y2="56042"/>
                        <a14:foregroundMark x1="8750" y1="65208" x2="13542" y2="27500"/>
                        <a14:foregroundMark x1="11458" y1="34583" x2="5833" y2="29583"/>
                        <a14:foregroundMark x1="86667" y1="28125" x2="92292" y2="28125"/>
                        <a14:foregroundMark x1="89375" y1="53333" x2="86667" y2="67292"/>
                        <a14:foregroundMark x1="92917" y1="63125" x2="92917" y2="63125"/>
                      </a14:backgroundRemoval>
                    </a14:imgEffect>
                  </a14:imgLayer>
                </a14:imgProps>
              </a:ext>
            </a:extLst>
          </a:blip>
          <a:srcRect l="4189" t="25517" r="3517" b="16008"/>
          <a:stretch/>
        </p:blipFill>
        <p:spPr>
          <a:xfrm>
            <a:off x="2890866" y="5436133"/>
            <a:ext cx="1111169" cy="704009"/>
          </a:xfrm>
          <a:prstGeom prst="rect">
            <a:avLst/>
          </a:prstGeom>
        </p:spPr>
      </p:pic>
      <p:pic>
        <p:nvPicPr>
          <p:cNvPr id="1037" name="Imagem 1036">
            <a:extLst>
              <a:ext uri="{FF2B5EF4-FFF2-40B4-BE49-F238E27FC236}">
                <a16:creationId xmlns:a16="http://schemas.microsoft.com/office/drawing/2014/main" id="{578850DA-0AB0-33F9-E450-331952D65B1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149080" y="5157374"/>
            <a:ext cx="1243750" cy="1243750"/>
          </a:xfrm>
          <a:prstGeom prst="rect">
            <a:avLst/>
          </a:prstGeom>
        </p:spPr>
      </p:pic>
      <p:pic>
        <p:nvPicPr>
          <p:cNvPr id="1039" name="Imagem 1038">
            <a:extLst>
              <a:ext uri="{FF2B5EF4-FFF2-40B4-BE49-F238E27FC236}">
                <a16:creationId xmlns:a16="http://schemas.microsoft.com/office/drawing/2014/main" id="{3E241D85-1255-1180-5D79-F0E38B83634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799" b="99042" l="799" r="99042">
                        <a14:foregroundMark x1="21885" y1="6230" x2="7668" y2="72684"/>
                        <a14:foregroundMark x1="63578" y1="71885" x2="95527" y2="65176"/>
                        <a14:foregroundMark x1="93131" y1="28594" x2="95167" y2="8239"/>
                        <a14:foregroundMark x1="95527" y1="1118" x2="95527" y2="1118"/>
                        <a14:foregroundMark x1="91054" y1="5911" x2="45847" y2="5911"/>
                        <a14:foregroundMark x1="2892" y1="9017" x2="1118" y2="33706"/>
                        <a14:foregroundMark x1="5751" y1="60863" x2="6550" y2="73482"/>
                        <a14:foregroundMark x1="9744" y1="69489" x2="99042" y2="65176"/>
                        <a14:foregroundMark x1="43930" y1="71885" x2="61661" y2="71086"/>
                        <a14:foregroundMark x1="51757" y1="71885" x2="47923" y2="99042"/>
                        <a14:foregroundMark x1="1757" y1="10224" x2="2581" y2="8510"/>
                        <a14:backgroundMark x1="2236" y1="2716" x2="4633" y2="0"/>
                        <a14:backgroundMark x1="2556" y1="5431" x2="6550" y2="2716"/>
                        <a14:backgroundMark x1="3355" y1="5911" x2="319" y2="7348"/>
                        <a14:backgroundMark x1="94728" y1="3514" x2="98562" y2="3514"/>
                        <a14:backgroundMark x1="94249" y1="5431" x2="97444" y2="6230"/>
                        <a14:backgroundMark x1="3834" y1="5911" x2="1118" y2="6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4850" y="1696674"/>
            <a:ext cx="605361" cy="605361"/>
          </a:xfrm>
          <a:prstGeom prst="rect">
            <a:avLst/>
          </a:prstGeom>
        </p:spPr>
      </p:pic>
      <p:pic>
        <p:nvPicPr>
          <p:cNvPr id="1040" name="Imagem 1039">
            <a:extLst>
              <a:ext uri="{FF2B5EF4-FFF2-40B4-BE49-F238E27FC236}">
                <a16:creationId xmlns:a16="http://schemas.microsoft.com/office/drawing/2014/main" id="{D4504057-3861-D92B-1C89-E5401FF602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438" b="99361" l="9585" r="89617">
                        <a14:foregroundMark x1="36262" y1="88019" x2="32109" y2="20927"/>
                        <a14:foregroundMark x1="32109" y1="20927" x2="61342" y2="85783"/>
                        <a14:foregroundMark x1="61342" y1="85783" x2="59425" y2="91534"/>
                        <a14:foregroundMark x1="65335" y1="91534" x2="64058" y2="14856"/>
                        <a14:foregroundMark x1="37380" y1="18371" x2="40895" y2="48562"/>
                        <a14:foregroundMark x1="40895" y1="25399" x2="61821" y2="21885"/>
                        <a14:foregroundMark x1="69968" y1="24281" x2="68690" y2="74121"/>
                        <a14:foregroundMark x1="73323" y1="23003" x2="62939" y2="13738"/>
                        <a14:foregroundMark x1="24760" y1="4792" x2="73482" y2="5751"/>
                        <a14:foregroundMark x1="46486" y1="3674" x2="56709" y2="3674"/>
                        <a14:foregroundMark x1="56709" y1="3674" x2="56709" y2="3674"/>
                        <a14:foregroundMark x1="39617" y1="4473" x2="52077" y2="1757"/>
                        <a14:foregroundMark x1="25080" y1="3674" x2="34345" y2="1757"/>
                        <a14:foregroundMark x1="34345" y1="1438" x2="34345" y2="1438"/>
                        <a14:foregroundMark x1="24760" y1="4473" x2="27316" y2="1757"/>
                        <a14:foregroundMark x1="22303" y1="20943" x2="25719" y2="7668"/>
                        <a14:foregroundMark x1="25719" y1="7668" x2="25719" y2="7668"/>
                        <a14:foregroundMark x1="25719" y1="16933" x2="25399" y2="66613"/>
                        <a14:foregroundMark x1="23827" y1="35956" x2="27955" y2="83227"/>
                        <a14:foregroundMark x1="23323" y1="56070" x2="32588" y2="99361"/>
                        <a14:foregroundMark x1="30990" y1="94409" x2="49042" y2="92013"/>
                        <a14:foregroundMark x1="46486" y1="94089" x2="57987" y2="96965"/>
                        <a14:foregroundMark x1="37859" y1="82109" x2="47764" y2="74601"/>
                        <a14:foregroundMark x1="45527" y1="49840" x2="64217" y2="44569"/>
                        <a14:foregroundMark x1="59265" y1="42332" x2="58307" y2="57508"/>
                        <a14:foregroundMark x1="61981" y1="54792" x2="59904" y2="42332"/>
                        <a14:foregroundMark x1="59585" y1="39936" x2="45208" y2="34665"/>
                        <a14:backgroundMark x1="19808" y1="28754" x2="19169" y2="22843"/>
                        <a14:backgroundMark x1="19169" y1="32428" x2="21725" y2="18850"/>
                        <a14:backgroundMark x1="22045" y1="20927" x2="20767" y2="413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100" y="1644605"/>
            <a:ext cx="722539" cy="72253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AE2E4F8-B24E-2998-2346-90B32CE7BEC8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BBB1B1E7-5A63-66FF-5E21-1BD7F327420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5E07CEE-162C-5B7D-8473-F30DE32B424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10000" b="90000" l="10000" r="90000">
                        <a14:foregroundMark x1="51095" y1="26276" x2="51541" y2="26611"/>
                        <a14:foregroundMark x1="49315" y1="24942" x2="49503" y2="25083"/>
                        <a14:backgroundMark x1="47059" y1="27031" x2="49440" y2="24650"/>
                        <a14:backgroundMark x1="47759" y1="27871" x2="51821" y2="246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7453" y="5253769"/>
            <a:ext cx="962202" cy="9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4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11040112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O que é IoT (Internet das Coisas)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430B33-E462-D79C-E7FC-FB3E9F27D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428800"/>
            <a:ext cx="8905875" cy="51968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614888D-9819-C55F-C290-12A052995025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F5BC13B2-1A7C-50CD-A677-6FC28B87F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5862637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Impressão 3D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7BE919-92EF-378F-EB13-F00EC68F8693}"/>
              </a:ext>
            </a:extLst>
          </p:cNvPr>
          <p:cNvSpPr txBox="1"/>
          <p:nvPr/>
        </p:nvSpPr>
        <p:spPr>
          <a:xfrm>
            <a:off x="1258716" y="5033394"/>
            <a:ext cx="132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FDM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FBBE3-9896-342C-4CC1-E34A50FB1D53}"/>
              </a:ext>
            </a:extLst>
          </p:cNvPr>
          <p:cNvSpPr txBox="1"/>
          <p:nvPr/>
        </p:nvSpPr>
        <p:spPr>
          <a:xfrm>
            <a:off x="5196980" y="5033394"/>
            <a:ext cx="152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SLA/DLP/LCD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D75391-6255-2080-6D52-91C16CE0E3F9}"/>
              </a:ext>
            </a:extLst>
          </p:cNvPr>
          <p:cNvSpPr txBox="1"/>
          <p:nvPr/>
        </p:nvSpPr>
        <p:spPr>
          <a:xfrm>
            <a:off x="9532690" y="5033394"/>
            <a:ext cx="132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27A67E-990C-7652-ED03-FDC78A5D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71" y="1979704"/>
            <a:ext cx="3455243" cy="28985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C0DB8BE-52E7-BCE7-01A5-FD773E426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607" y="2124229"/>
            <a:ext cx="4039531" cy="26095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2AF7CCB-F6E5-EF1F-F0DA-F8AAB56F3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432" y="2127857"/>
            <a:ext cx="3818847" cy="260228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FFCB32-7D4B-D2F0-CAD5-A1A261A5911B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9EFAEB10-AC61-E081-818E-E89E9FF49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3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D899489-A108-DE19-09F3-CB91AC8B3B82}"/>
              </a:ext>
            </a:extLst>
          </p:cNvPr>
          <p:cNvSpPr txBox="1">
            <a:spLocks/>
          </p:cNvSpPr>
          <p:nvPr/>
        </p:nvSpPr>
        <p:spPr>
          <a:xfrm>
            <a:off x="418463" y="575209"/>
            <a:ext cx="11602087" cy="6239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b="1" dirty="0">
                <a:solidFill>
                  <a:srgbClr val="173C67"/>
                </a:solidFill>
              </a:rPr>
              <a:t>Exemplos de Impressão 3D em projetos IoT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D6FC08-4F77-5212-5FBE-414EF37F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22" y="1694174"/>
            <a:ext cx="4021214" cy="31339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5BC50E6-DB4D-5052-3734-ECFBF1C2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645" y="1694174"/>
            <a:ext cx="3133918" cy="31339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A53FD0D-B451-92E9-755F-079BA7DC41A1}"/>
              </a:ext>
            </a:extLst>
          </p:cNvPr>
          <p:cNvSpPr txBox="1"/>
          <p:nvPr/>
        </p:nvSpPr>
        <p:spPr>
          <a:xfrm>
            <a:off x="570451" y="4953066"/>
            <a:ext cx="4093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Bisturi para ambiente de realidade virtual</a:t>
            </a:r>
            <a:br>
              <a:rPr lang="pt-BR" dirty="0"/>
            </a:br>
            <a:r>
              <a:rPr lang="pt-BR" dirty="0"/>
              <a:t>Comunicação: BLE</a:t>
            </a:r>
          </a:p>
          <a:p>
            <a:r>
              <a:rPr lang="pt-BR" dirty="0"/>
              <a:t>Impressão 3D: FDM ou MSLA</a:t>
            </a:r>
          </a:p>
          <a:p>
            <a:r>
              <a:rPr lang="pt-BR" dirty="0"/>
              <a:t>Desenvolvedor: </a:t>
            </a:r>
            <a:r>
              <a:rPr lang="pt-BR" dirty="0" err="1"/>
              <a:t>LabMaker.Tech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B382E6B-027C-3A5A-03BD-EA3D6FFDB61D}"/>
              </a:ext>
            </a:extLst>
          </p:cNvPr>
          <p:cNvSpPr txBox="1"/>
          <p:nvPr/>
        </p:nvSpPr>
        <p:spPr>
          <a:xfrm>
            <a:off x="4941116" y="4953066"/>
            <a:ext cx="3198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Faixa para captura de EEG</a:t>
            </a:r>
            <a:br>
              <a:rPr lang="pt-BR" dirty="0"/>
            </a:br>
            <a:r>
              <a:rPr lang="pt-BR" dirty="0"/>
              <a:t>Comunicação: BLE</a:t>
            </a:r>
          </a:p>
          <a:p>
            <a:r>
              <a:rPr lang="pt-BR" dirty="0"/>
              <a:t>Impressão 3D: SLS</a:t>
            </a:r>
          </a:p>
          <a:p>
            <a:r>
              <a:rPr lang="pt-BR" dirty="0"/>
              <a:t>Desenvolvedor: </a:t>
            </a:r>
            <a:r>
              <a:rPr lang="pt-BR" dirty="0" err="1"/>
              <a:t>SleepUp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88B9926-63F6-611D-8AC5-41363B2ABFDA}"/>
              </a:ext>
            </a:extLst>
          </p:cNvPr>
          <p:cNvSpPr txBox="1"/>
          <p:nvPr/>
        </p:nvSpPr>
        <p:spPr>
          <a:xfrm>
            <a:off x="8481270" y="4953066"/>
            <a:ext cx="3380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Boneco Kirby com ajuste de cores</a:t>
            </a:r>
            <a:br>
              <a:rPr lang="pt-BR" dirty="0"/>
            </a:br>
            <a:r>
              <a:rPr lang="pt-BR" dirty="0"/>
              <a:t>Comunicação: WiFi</a:t>
            </a:r>
          </a:p>
          <a:p>
            <a:r>
              <a:rPr lang="pt-BR" dirty="0"/>
              <a:t>Impressão 3D: FDM</a:t>
            </a:r>
          </a:p>
          <a:p>
            <a:r>
              <a:rPr lang="pt-BR" dirty="0"/>
              <a:t>Desenvolvedor: </a:t>
            </a:r>
            <a:r>
              <a:rPr lang="pt-BR" dirty="0" err="1"/>
              <a:t>LabMaker.Tech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A68C43F-77D9-B688-375D-88525C288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5" b="1789"/>
          <a:stretch/>
        </p:blipFill>
        <p:spPr>
          <a:xfrm>
            <a:off x="8580882" y="1694174"/>
            <a:ext cx="2693921" cy="313156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F138571-9836-A0DC-0BA7-0523D7DC231E}"/>
              </a:ext>
            </a:extLst>
          </p:cNvPr>
          <p:cNvSpPr txBox="1"/>
          <p:nvPr/>
        </p:nvSpPr>
        <p:spPr>
          <a:xfrm>
            <a:off x="10771868" y="6581001"/>
            <a:ext cx="1420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www.labmaker.tech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AE2212E6-489E-7934-EDBF-8A13F2C1C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501" y="148470"/>
            <a:ext cx="1052701" cy="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119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657</Words>
  <Application>Microsoft Office PowerPoint</Application>
  <PresentationFormat>Widescreen</PresentationFormat>
  <Paragraphs>108</Paragraphs>
  <Slides>18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 De</dc:creator>
  <cp:lastModifiedBy>vinicius souza</cp:lastModifiedBy>
  <cp:revision>13</cp:revision>
  <dcterms:created xsi:type="dcterms:W3CDTF">2024-09-21T14:46:53Z</dcterms:created>
  <dcterms:modified xsi:type="dcterms:W3CDTF">2024-09-27T21:39:59Z</dcterms:modified>
</cp:coreProperties>
</file>